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24"/>
  </p:notesMasterIdLst>
  <p:sldIdLst>
    <p:sldId id="256" r:id="rId2"/>
    <p:sldId id="273" r:id="rId3"/>
    <p:sldId id="274" r:id="rId4"/>
    <p:sldId id="275" r:id="rId5"/>
    <p:sldId id="276" r:id="rId6"/>
    <p:sldId id="257" r:id="rId7"/>
    <p:sldId id="258" r:id="rId8"/>
    <p:sldId id="259" r:id="rId9"/>
    <p:sldId id="277" r:id="rId10"/>
    <p:sldId id="260" r:id="rId11"/>
    <p:sldId id="261" r:id="rId12"/>
    <p:sldId id="262" r:id="rId13"/>
    <p:sldId id="263" r:id="rId14"/>
    <p:sldId id="264" r:id="rId15"/>
    <p:sldId id="265" r:id="rId16"/>
    <p:sldId id="266" r:id="rId17"/>
    <p:sldId id="270" r:id="rId18"/>
    <p:sldId id="267" r:id="rId19"/>
    <p:sldId id="268" r:id="rId20"/>
    <p:sldId id="269" r:id="rId21"/>
    <p:sldId id="271" r:id="rId22"/>
    <p:sldId id="27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94660"/>
  </p:normalViewPr>
  <p:slideViewPr>
    <p:cSldViewPr>
      <p:cViewPr varScale="1">
        <p:scale>
          <a:sx n="68" d="100"/>
          <a:sy n="68" d="100"/>
        </p:scale>
        <p:origin x="786" y="8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52A670-A7F8-4BF6-A457-879518EF4EEF}" type="datetimeFigureOut">
              <a:rPr lang="en-US" smtClean="0"/>
              <a:pPr/>
              <a:t>13-May-20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683849-DF46-42E4-856F-99FD625C8EF1}" type="slidenum">
              <a:rPr lang="en-US" smtClean="0"/>
              <a:pPr/>
              <a:t>‹#›</a:t>
            </a:fld>
            <a:endParaRPr lang="en-US"/>
          </a:p>
        </p:txBody>
      </p:sp>
    </p:spTree>
    <p:extLst>
      <p:ext uri="{BB962C8B-B14F-4D97-AF65-F5344CB8AC3E}">
        <p14:creationId xmlns:p14="http://schemas.microsoft.com/office/powerpoint/2010/main" val="1371293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683849-DF46-42E4-856F-99FD625C8EF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683849-DF46-42E4-856F-99FD625C8EF1}" type="slidenum">
              <a:rPr lang="en-US" smtClean="0"/>
              <a:pPr/>
              <a:t>8</a:t>
            </a:fld>
            <a:endParaRPr lang="en-US"/>
          </a:p>
        </p:txBody>
      </p:sp>
    </p:spTree>
    <p:extLst>
      <p:ext uri="{BB962C8B-B14F-4D97-AF65-F5344CB8AC3E}">
        <p14:creationId xmlns:p14="http://schemas.microsoft.com/office/powerpoint/2010/main" val="131248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683849-DF46-42E4-856F-99FD625C8EF1}" type="slidenum">
              <a:rPr lang="en-US" smtClean="0"/>
              <a:pPr/>
              <a:t>9</a:t>
            </a:fld>
            <a:endParaRPr lang="en-US"/>
          </a:p>
        </p:txBody>
      </p:sp>
    </p:spTree>
    <p:extLst>
      <p:ext uri="{BB962C8B-B14F-4D97-AF65-F5344CB8AC3E}">
        <p14:creationId xmlns:p14="http://schemas.microsoft.com/office/powerpoint/2010/main" val="1750580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FECC1D-0255-4A0E-A6D0-BEEE2CAD4779}" type="datetimeFigureOut">
              <a:rPr lang="en-US" smtClean="0"/>
              <a:pPr/>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BD2BB-DF9D-49B2-9D88-34C67383AA5A}" type="slidenum">
              <a:rPr lang="en-US" smtClean="0"/>
              <a:pPr/>
              <a:t>‹#›</a:t>
            </a:fld>
            <a:endParaRPr lang="en-US"/>
          </a:p>
        </p:txBody>
      </p:sp>
    </p:spTree>
    <p:extLst>
      <p:ext uri="{BB962C8B-B14F-4D97-AF65-F5344CB8AC3E}">
        <p14:creationId xmlns:p14="http://schemas.microsoft.com/office/powerpoint/2010/main" val="945687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FECC1D-0255-4A0E-A6D0-BEEE2CAD4779}" type="datetimeFigureOut">
              <a:rPr lang="en-US" smtClean="0"/>
              <a:pPr/>
              <a:t>13-May-20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7BD2BB-DF9D-49B2-9D88-34C67383AA5A}" type="slidenum">
              <a:rPr lang="en-US" smtClean="0"/>
              <a:pPr/>
              <a:t>‹#›</a:t>
            </a:fld>
            <a:endParaRPr lang="en-US"/>
          </a:p>
        </p:txBody>
      </p:sp>
    </p:spTree>
    <p:extLst>
      <p:ext uri="{BB962C8B-B14F-4D97-AF65-F5344CB8AC3E}">
        <p14:creationId xmlns:p14="http://schemas.microsoft.com/office/powerpoint/2010/main" val="3232825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FECC1D-0255-4A0E-A6D0-BEEE2CAD4779}" type="datetimeFigureOut">
              <a:rPr lang="en-US" smtClean="0"/>
              <a:pPr/>
              <a:t>13-May-20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7BD2BB-DF9D-49B2-9D88-34C67383AA5A}" type="slidenum">
              <a:rPr lang="en-US" smtClean="0"/>
              <a:pPr/>
              <a:t>‹#›</a:t>
            </a:fld>
            <a:endParaRPr lang="en-US"/>
          </a:p>
        </p:txBody>
      </p:sp>
    </p:spTree>
    <p:extLst>
      <p:ext uri="{BB962C8B-B14F-4D97-AF65-F5344CB8AC3E}">
        <p14:creationId xmlns:p14="http://schemas.microsoft.com/office/powerpoint/2010/main" val="520710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FECC1D-0255-4A0E-A6D0-BEEE2CAD4779}" type="datetimeFigureOut">
              <a:rPr lang="en-US" smtClean="0"/>
              <a:pPr/>
              <a:t>13-May-20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7BD2BB-DF9D-49B2-9D88-34C67383AA5A}" type="slidenum">
              <a:rPr lang="en-US" smtClean="0"/>
              <a:pPr/>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73769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FECC1D-0255-4A0E-A6D0-BEEE2CAD4779}" type="datetimeFigureOut">
              <a:rPr lang="en-US" smtClean="0"/>
              <a:pPr/>
              <a:t>13-May-20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7BD2BB-DF9D-49B2-9D88-34C67383AA5A}" type="slidenum">
              <a:rPr lang="en-US" smtClean="0"/>
              <a:pPr/>
              <a:t>‹#›</a:t>
            </a:fld>
            <a:endParaRPr lang="en-US"/>
          </a:p>
        </p:txBody>
      </p:sp>
    </p:spTree>
    <p:extLst>
      <p:ext uri="{BB962C8B-B14F-4D97-AF65-F5344CB8AC3E}">
        <p14:creationId xmlns:p14="http://schemas.microsoft.com/office/powerpoint/2010/main" val="3993461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2FECC1D-0255-4A0E-A6D0-BEEE2CAD4779}" type="datetimeFigureOut">
              <a:rPr lang="en-US" smtClean="0"/>
              <a:pPr/>
              <a:t>13-May-20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7BD2BB-DF9D-49B2-9D88-34C67383AA5A}" type="slidenum">
              <a:rPr lang="en-US" smtClean="0"/>
              <a:pPr/>
              <a:t>‹#›</a:t>
            </a:fld>
            <a:endParaRPr lang="en-US"/>
          </a:p>
        </p:txBody>
      </p:sp>
    </p:spTree>
    <p:extLst>
      <p:ext uri="{BB962C8B-B14F-4D97-AF65-F5344CB8AC3E}">
        <p14:creationId xmlns:p14="http://schemas.microsoft.com/office/powerpoint/2010/main" val="1620781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2FECC1D-0255-4A0E-A6D0-BEEE2CAD4779}" type="datetimeFigureOut">
              <a:rPr lang="en-US" smtClean="0"/>
              <a:pPr/>
              <a:t>13-May-20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7BD2BB-DF9D-49B2-9D88-34C67383AA5A}" type="slidenum">
              <a:rPr lang="en-US" smtClean="0"/>
              <a:pPr/>
              <a:t>‹#›</a:t>
            </a:fld>
            <a:endParaRPr lang="en-US"/>
          </a:p>
        </p:txBody>
      </p:sp>
    </p:spTree>
    <p:extLst>
      <p:ext uri="{BB962C8B-B14F-4D97-AF65-F5344CB8AC3E}">
        <p14:creationId xmlns:p14="http://schemas.microsoft.com/office/powerpoint/2010/main" val="4185565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FECC1D-0255-4A0E-A6D0-BEEE2CAD4779}" type="datetimeFigureOut">
              <a:rPr lang="en-US" smtClean="0"/>
              <a:pPr/>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BD2BB-DF9D-49B2-9D88-34C67383AA5A}" type="slidenum">
              <a:rPr lang="en-US" smtClean="0"/>
              <a:pPr/>
              <a:t>‹#›</a:t>
            </a:fld>
            <a:endParaRPr lang="en-US"/>
          </a:p>
        </p:txBody>
      </p:sp>
    </p:spTree>
    <p:extLst>
      <p:ext uri="{BB962C8B-B14F-4D97-AF65-F5344CB8AC3E}">
        <p14:creationId xmlns:p14="http://schemas.microsoft.com/office/powerpoint/2010/main" val="2631925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FECC1D-0255-4A0E-A6D0-BEEE2CAD4779}" type="datetimeFigureOut">
              <a:rPr lang="en-US" smtClean="0"/>
              <a:pPr/>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BD2BB-DF9D-49B2-9D88-34C67383AA5A}" type="slidenum">
              <a:rPr lang="en-US" smtClean="0"/>
              <a:pPr/>
              <a:t>‹#›</a:t>
            </a:fld>
            <a:endParaRPr lang="en-US"/>
          </a:p>
        </p:txBody>
      </p:sp>
    </p:spTree>
    <p:extLst>
      <p:ext uri="{BB962C8B-B14F-4D97-AF65-F5344CB8AC3E}">
        <p14:creationId xmlns:p14="http://schemas.microsoft.com/office/powerpoint/2010/main" val="912196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FECC1D-0255-4A0E-A6D0-BEEE2CAD4779}" type="datetimeFigureOut">
              <a:rPr lang="en-US" smtClean="0"/>
              <a:pPr/>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BD2BB-DF9D-49B2-9D88-34C67383AA5A}" type="slidenum">
              <a:rPr lang="en-US" smtClean="0"/>
              <a:pPr/>
              <a:t>‹#›</a:t>
            </a:fld>
            <a:endParaRPr lang="en-US"/>
          </a:p>
        </p:txBody>
      </p:sp>
    </p:spTree>
    <p:extLst>
      <p:ext uri="{BB962C8B-B14F-4D97-AF65-F5344CB8AC3E}">
        <p14:creationId xmlns:p14="http://schemas.microsoft.com/office/powerpoint/2010/main" val="30480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FECC1D-0255-4A0E-A6D0-BEEE2CAD4779}" type="datetimeFigureOut">
              <a:rPr lang="en-US" smtClean="0"/>
              <a:pPr/>
              <a:t>13-May-20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7BD2BB-DF9D-49B2-9D88-34C67383AA5A}" type="slidenum">
              <a:rPr lang="en-US" smtClean="0"/>
              <a:pPr/>
              <a:t>‹#›</a:t>
            </a:fld>
            <a:endParaRPr lang="en-US"/>
          </a:p>
        </p:txBody>
      </p:sp>
    </p:spTree>
    <p:extLst>
      <p:ext uri="{BB962C8B-B14F-4D97-AF65-F5344CB8AC3E}">
        <p14:creationId xmlns:p14="http://schemas.microsoft.com/office/powerpoint/2010/main" val="3661239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FECC1D-0255-4A0E-A6D0-BEEE2CAD4779}" type="datetimeFigureOut">
              <a:rPr lang="en-US" smtClean="0"/>
              <a:pPr/>
              <a:t>13-May-20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7BD2BB-DF9D-49B2-9D88-34C67383AA5A}" type="slidenum">
              <a:rPr lang="en-US" smtClean="0"/>
              <a:pPr/>
              <a:t>‹#›</a:t>
            </a:fld>
            <a:endParaRPr lang="en-US"/>
          </a:p>
        </p:txBody>
      </p:sp>
    </p:spTree>
    <p:extLst>
      <p:ext uri="{BB962C8B-B14F-4D97-AF65-F5344CB8AC3E}">
        <p14:creationId xmlns:p14="http://schemas.microsoft.com/office/powerpoint/2010/main" val="646495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FECC1D-0255-4A0E-A6D0-BEEE2CAD4779}" type="datetimeFigureOut">
              <a:rPr lang="en-US" smtClean="0"/>
              <a:pPr/>
              <a:t>13-May-20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7BD2BB-DF9D-49B2-9D88-34C67383AA5A}" type="slidenum">
              <a:rPr lang="en-US" smtClean="0"/>
              <a:pPr/>
              <a:t>‹#›</a:t>
            </a:fld>
            <a:endParaRPr lang="en-US"/>
          </a:p>
        </p:txBody>
      </p:sp>
    </p:spTree>
    <p:extLst>
      <p:ext uri="{BB962C8B-B14F-4D97-AF65-F5344CB8AC3E}">
        <p14:creationId xmlns:p14="http://schemas.microsoft.com/office/powerpoint/2010/main" val="905787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FECC1D-0255-4A0E-A6D0-BEEE2CAD4779}" type="datetimeFigureOut">
              <a:rPr lang="en-US" smtClean="0"/>
              <a:pPr/>
              <a:t>13-May-20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7BD2BB-DF9D-49B2-9D88-34C67383AA5A}" type="slidenum">
              <a:rPr lang="en-US" smtClean="0"/>
              <a:pPr/>
              <a:t>‹#›</a:t>
            </a:fld>
            <a:endParaRPr lang="en-US"/>
          </a:p>
        </p:txBody>
      </p:sp>
    </p:spTree>
    <p:extLst>
      <p:ext uri="{BB962C8B-B14F-4D97-AF65-F5344CB8AC3E}">
        <p14:creationId xmlns:p14="http://schemas.microsoft.com/office/powerpoint/2010/main" val="409216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FECC1D-0255-4A0E-A6D0-BEEE2CAD4779}" type="datetimeFigureOut">
              <a:rPr lang="en-US" smtClean="0"/>
              <a:pPr/>
              <a:t>13-May-20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7BD2BB-DF9D-49B2-9D88-34C67383AA5A}" type="slidenum">
              <a:rPr lang="en-US" smtClean="0"/>
              <a:pPr/>
              <a:t>‹#›</a:t>
            </a:fld>
            <a:endParaRPr lang="en-US"/>
          </a:p>
        </p:txBody>
      </p:sp>
    </p:spTree>
    <p:extLst>
      <p:ext uri="{BB962C8B-B14F-4D97-AF65-F5344CB8AC3E}">
        <p14:creationId xmlns:p14="http://schemas.microsoft.com/office/powerpoint/2010/main" val="1285055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FECC1D-0255-4A0E-A6D0-BEEE2CAD4779}" type="datetimeFigureOut">
              <a:rPr lang="en-US" smtClean="0"/>
              <a:pPr/>
              <a:t>13-May-20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7BD2BB-DF9D-49B2-9D88-34C67383AA5A}" type="slidenum">
              <a:rPr lang="en-US" smtClean="0"/>
              <a:pPr/>
              <a:t>‹#›</a:t>
            </a:fld>
            <a:endParaRPr lang="en-US"/>
          </a:p>
        </p:txBody>
      </p:sp>
    </p:spTree>
    <p:extLst>
      <p:ext uri="{BB962C8B-B14F-4D97-AF65-F5344CB8AC3E}">
        <p14:creationId xmlns:p14="http://schemas.microsoft.com/office/powerpoint/2010/main" val="1744945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FECC1D-0255-4A0E-A6D0-BEEE2CAD4779}" type="datetimeFigureOut">
              <a:rPr lang="en-US" smtClean="0"/>
              <a:pPr/>
              <a:t>13-May-20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7BD2BB-DF9D-49B2-9D88-34C67383AA5A}" type="slidenum">
              <a:rPr lang="en-US" smtClean="0"/>
              <a:pPr/>
              <a:t>‹#›</a:t>
            </a:fld>
            <a:endParaRPr lang="en-US"/>
          </a:p>
        </p:txBody>
      </p:sp>
    </p:spTree>
    <p:extLst>
      <p:ext uri="{BB962C8B-B14F-4D97-AF65-F5344CB8AC3E}">
        <p14:creationId xmlns:p14="http://schemas.microsoft.com/office/powerpoint/2010/main" val="391325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2FECC1D-0255-4A0E-A6D0-BEEE2CAD4779}" type="datetimeFigureOut">
              <a:rPr lang="en-US" smtClean="0"/>
              <a:pPr/>
              <a:t>13-May-20</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67BD2BB-DF9D-49B2-9D88-34C67383AA5A}" type="slidenum">
              <a:rPr lang="en-US" smtClean="0"/>
              <a:pPr/>
              <a:t>‹#›</a:t>
            </a:fld>
            <a:endParaRPr lang="en-US"/>
          </a:p>
        </p:txBody>
      </p:sp>
    </p:spTree>
    <p:extLst>
      <p:ext uri="{BB962C8B-B14F-4D97-AF65-F5344CB8AC3E}">
        <p14:creationId xmlns:p14="http://schemas.microsoft.com/office/powerpoint/2010/main" val="2958862470"/>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1981200"/>
            <a:ext cx="9829800" cy="1219200"/>
          </a:xfrm>
        </p:spPr>
        <p:txBody>
          <a:bodyPr>
            <a:normAutofit/>
          </a:bodyPr>
          <a:lstStyle/>
          <a:p>
            <a:pPr algn="ctr"/>
            <a:r>
              <a:rPr lang="en-US" sz="3200" dirty="0">
                <a:effectLst/>
                <a:latin typeface="Times New Roman" pitchFamily="18" charset="0"/>
                <a:cs typeface="Times New Roman" pitchFamily="18" charset="0"/>
              </a:rPr>
              <a:t>NEO-CLASSICISM with reference to Jacques louis </a:t>
            </a:r>
            <a:r>
              <a:rPr lang="en-US" sz="3200" dirty="0" err="1">
                <a:effectLst/>
                <a:latin typeface="Times New Roman" pitchFamily="18" charset="0"/>
                <a:cs typeface="Times New Roman" pitchFamily="18" charset="0"/>
              </a:rPr>
              <a:t>david</a:t>
            </a:r>
            <a:endParaRPr lang="en-US" sz="3200" dirty="0">
              <a:effectLst/>
              <a:latin typeface="Times New Roman" pitchFamily="18" charset="0"/>
              <a:cs typeface="Times New Roman" pitchFamily="18" charset="0"/>
            </a:endParaRPr>
          </a:p>
        </p:txBody>
      </p:sp>
      <p:sp>
        <p:nvSpPr>
          <p:cNvPr id="3" name="Subtitle 2"/>
          <p:cNvSpPr>
            <a:spLocks noGrp="1"/>
          </p:cNvSpPr>
          <p:nvPr>
            <p:ph type="subTitle" idx="1"/>
          </p:nvPr>
        </p:nvSpPr>
        <p:spPr>
          <a:xfrm>
            <a:off x="3200400" y="3962400"/>
            <a:ext cx="6248400" cy="2286000"/>
          </a:xfrm>
        </p:spPr>
        <p:txBody>
          <a:bodyPr>
            <a:normAutofit fontScale="92500" lnSpcReduction="10000"/>
          </a:bodyPr>
          <a:lstStyle/>
          <a:p>
            <a:r>
              <a:rPr lang="en-US" sz="2800" dirty="0">
                <a:latin typeface="Times New Roman" panose="02020603050405020304" pitchFamily="18" charset="0"/>
                <a:cs typeface="Times New Roman" panose="02020603050405020304" pitchFamily="18" charset="0"/>
              </a:rPr>
              <a:t>History of Western Art</a:t>
            </a:r>
          </a:p>
          <a:p>
            <a:r>
              <a:rPr lang="en-US" sz="2800" dirty="0">
                <a:latin typeface="Times New Roman" panose="02020603050405020304" pitchFamily="18" charset="0"/>
                <a:cs typeface="Times New Roman" panose="02020603050405020304" pitchFamily="18" charset="0"/>
              </a:rPr>
              <a:t>BFA-II (Visual Arts)</a:t>
            </a:r>
          </a:p>
          <a:p>
            <a:r>
              <a:rPr lang="en-US" sz="2800" dirty="0">
                <a:latin typeface="Times New Roman" panose="02020603050405020304" pitchFamily="18" charset="0"/>
                <a:cs typeface="Times New Roman" panose="02020603050405020304" pitchFamily="18" charset="0"/>
              </a:rPr>
              <a:t>Course Incharge: Ms. Farah Khan</a:t>
            </a:r>
          </a:p>
          <a:p>
            <a:r>
              <a:rPr lang="en-US" sz="2800" dirty="0">
                <a:latin typeface="Times New Roman" panose="02020603050405020304" pitchFamily="18" charset="0"/>
                <a:cs typeface="Times New Roman" panose="02020603050405020304" pitchFamily="18" charset="0"/>
              </a:rPr>
              <a:t>Institute of Design &amp; Visual Arts (LCWU)</a:t>
            </a:r>
            <a:endParaRPr lang="en-US" sz="2600"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7467600" cy="685800"/>
          </a:xfrm>
        </p:spPr>
        <p:txBody>
          <a:bodyPr>
            <a:normAutofit/>
          </a:bodyPr>
          <a:lstStyle/>
          <a:p>
            <a:pPr algn="ctr"/>
            <a:r>
              <a:rPr lang="en-US" sz="3200" dirty="0">
                <a:latin typeface="Times New Roman" pitchFamily="18" charset="0"/>
                <a:cs typeface="Times New Roman" pitchFamily="18" charset="0"/>
              </a:rPr>
              <a:t>    Oath of the </a:t>
            </a:r>
            <a:r>
              <a:rPr lang="en-US" sz="3200" dirty="0" err="1">
                <a:latin typeface="Times New Roman" pitchFamily="18" charset="0"/>
                <a:cs typeface="Times New Roman" pitchFamily="18" charset="0"/>
              </a:rPr>
              <a:t>Horatii</a:t>
            </a:r>
            <a:endParaRPr lang="en-US" sz="3200" dirty="0">
              <a:latin typeface="Times New Roman" pitchFamily="18" charset="0"/>
              <a:cs typeface="Times New Roman" pitchFamily="18" charset="0"/>
            </a:endParaRPr>
          </a:p>
        </p:txBody>
      </p:sp>
      <p:pic>
        <p:nvPicPr>
          <p:cNvPr id="4" name="Content Placeholder 3" descr="dav_oath.jpg"/>
          <p:cNvPicPr>
            <a:picLocks noGrp="1" noChangeAspect="1"/>
          </p:cNvPicPr>
          <p:nvPr>
            <p:ph idx="1"/>
          </p:nvPr>
        </p:nvPicPr>
        <p:blipFill>
          <a:blip r:embed="rId2" cstate="print"/>
          <a:stretch>
            <a:fillRect/>
          </a:stretch>
        </p:blipFill>
        <p:spPr>
          <a:xfrm>
            <a:off x="2057400" y="609600"/>
            <a:ext cx="8201012" cy="6209214"/>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7467600" cy="685800"/>
          </a:xfrm>
        </p:spPr>
        <p:txBody>
          <a:bodyPr>
            <a:normAutofit/>
          </a:bodyPr>
          <a:lstStyle/>
          <a:p>
            <a:pPr algn="ctr"/>
            <a:r>
              <a:rPr lang="en-US" sz="3200" dirty="0">
                <a:latin typeface="Times New Roman" pitchFamily="18" charset="0"/>
                <a:cs typeface="Times New Roman" pitchFamily="18" charset="0"/>
              </a:rPr>
              <a:t>    The Sabine Women</a:t>
            </a:r>
          </a:p>
        </p:txBody>
      </p:sp>
      <p:pic>
        <p:nvPicPr>
          <p:cNvPr id="6" name="Content Placeholder 5" descr="david_the_intervention_of_the_Sabine_Women.jpg"/>
          <p:cNvPicPr>
            <a:picLocks noGrp="1" noChangeAspect="1"/>
          </p:cNvPicPr>
          <p:nvPr>
            <p:ph idx="1"/>
          </p:nvPr>
        </p:nvPicPr>
        <p:blipFill>
          <a:blip r:embed="rId2" cstate="print"/>
          <a:stretch>
            <a:fillRect/>
          </a:stretch>
        </p:blipFill>
        <p:spPr>
          <a:xfrm>
            <a:off x="2057400" y="730450"/>
            <a:ext cx="8153400" cy="6051351"/>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0"/>
            <a:ext cx="7467600" cy="685800"/>
          </a:xfrm>
        </p:spPr>
        <p:txBody>
          <a:bodyPr>
            <a:normAutofit/>
          </a:bodyPr>
          <a:lstStyle/>
          <a:p>
            <a:pPr algn="ctr"/>
            <a:r>
              <a:rPr lang="en-US" sz="3200" dirty="0">
                <a:latin typeface="Times New Roman" pitchFamily="18" charset="0"/>
                <a:cs typeface="Times New Roman" pitchFamily="18" charset="0"/>
              </a:rPr>
              <a:t>Death of Marat</a:t>
            </a:r>
          </a:p>
        </p:txBody>
      </p:sp>
      <p:pic>
        <p:nvPicPr>
          <p:cNvPr id="6" name="Content Placeholder 5" descr="death of marat.jpg"/>
          <p:cNvPicPr>
            <a:picLocks noGrp="1" noChangeAspect="1"/>
          </p:cNvPicPr>
          <p:nvPr>
            <p:ph idx="1"/>
          </p:nvPr>
        </p:nvPicPr>
        <p:blipFill>
          <a:blip r:embed="rId2" cstate="print"/>
          <a:stretch>
            <a:fillRect/>
          </a:stretch>
        </p:blipFill>
        <p:spPr>
          <a:xfrm>
            <a:off x="3906572" y="609601"/>
            <a:ext cx="4627828" cy="6172395"/>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7467600" cy="685800"/>
          </a:xfrm>
        </p:spPr>
        <p:txBody>
          <a:bodyPr>
            <a:normAutofit/>
          </a:bodyPr>
          <a:lstStyle/>
          <a:p>
            <a:pPr algn="ctr"/>
            <a:r>
              <a:rPr lang="en-US" sz="3200" dirty="0">
                <a:latin typeface="Times New Roman" pitchFamily="18" charset="0"/>
                <a:cs typeface="Times New Roman" pitchFamily="18" charset="0"/>
              </a:rPr>
              <a:t>      Death of Socrates</a:t>
            </a:r>
          </a:p>
        </p:txBody>
      </p:sp>
      <p:pic>
        <p:nvPicPr>
          <p:cNvPr id="8" name="Content Placeholder 7" descr="death of socrates.jpg"/>
          <p:cNvPicPr>
            <a:picLocks noGrp="1" noChangeAspect="1"/>
          </p:cNvPicPr>
          <p:nvPr>
            <p:ph idx="1"/>
          </p:nvPr>
        </p:nvPicPr>
        <p:blipFill>
          <a:blip r:embed="rId2" cstate="print"/>
          <a:stretch>
            <a:fillRect/>
          </a:stretch>
        </p:blipFill>
        <p:spPr>
          <a:xfrm>
            <a:off x="1600200" y="762000"/>
            <a:ext cx="8894618" cy="57912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8991600" cy="685800"/>
          </a:xfrm>
        </p:spPr>
        <p:txBody>
          <a:bodyPr>
            <a:normAutofit fontScale="90000"/>
          </a:bodyPr>
          <a:lstStyle/>
          <a:p>
            <a:pPr algn="ctr"/>
            <a:r>
              <a:rPr lang="en-US" sz="3200" dirty="0">
                <a:latin typeface="Times New Roman" pitchFamily="18" charset="0"/>
                <a:cs typeface="Times New Roman" pitchFamily="18" charset="0"/>
              </a:rPr>
              <a:t>       Brutus Receiving the body of his son</a:t>
            </a:r>
          </a:p>
        </p:txBody>
      </p:sp>
      <p:pic>
        <p:nvPicPr>
          <p:cNvPr id="5" name="Content Placeholder 4" descr="brutus receiving the bodies of his sons.jpg"/>
          <p:cNvPicPr>
            <a:picLocks noGrp="1" noChangeAspect="1"/>
          </p:cNvPicPr>
          <p:nvPr>
            <p:ph idx="1"/>
          </p:nvPr>
        </p:nvPicPr>
        <p:blipFill>
          <a:blip r:embed="rId2" cstate="print"/>
          <a:stretch>
            <a:fillRect/>
          </a:stretch>
        </p:blipFill>
        <p:spPr>
          <a:xfrm>
            <a:off x="2133600" y="685801"/>
            <a:ext cx="7924800" cy="6014759"/>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7467600" cy="685800"/>
          </a:xfrm>
        </p:spPr>
        <p:txBody>
          <a:bodyPr>
            <a:normAutofit/>
          </a:bodyPr>
          <a:lstStyle/>
          <a:p>
            <a:pPr algn="ctr"/>
            <a:r>
              <a:rPr lang="en-US" sz="3200" dirty="0">
                <a:latin typeface="Times New Roman" pitchFamily="18" charset="0"/>
                <a:cs typeface="Times New Roman" pitchFamily="18" charset="0"/>
              </a:rPr>
              <a:t>      Oath of the Tennis Court</a:t>
            </a:r>
          </a:p>
        </p:txBody>
      </p:sp>
      <p:pic>
        <p:nvPicPr>
          <p:cNvPr id="5" name="Content Placeholder 4" descr="oath of the tennis court 1.jpg"/>
          <p:cNvPicPr>
            <a:picLocks noGrp="1" noChangeAspect="1"/>
          </p:cNvPicPr>
          <p:nvPr>
            <p:ph idx="1"/>
          </p:nvPr>
        </p:nvPicPr>
        <p:blipFill>
          <a:blip r:embed="rId2" cstate="print"/>
          <a:stretch>
            <a:fillRect/>
          </a:stretch>
        </p:blipFill>
        <p:spPr>
          <a:xfrm>
            <a:off x="1905000" y="914400"/>
            <a:ext cx="8458200" cy="5542608"/>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7467600" cy="685800"/>
          </a:xfrm>
        </p:spPr>
        <p:txBody>
          <a:bodyPr>
            <a:normAutofit/>
          </a:bodyPr>
          <a:lstStyle/>
          <a:p>
            <a:pPr algn="ctr"/>
            <a:r>
              <a:rPr lang="en-US" sz="3200" dirty="0">
                <a:latin typeface="Times New Roman" pitchFamily="18" charset="0"/>
                <a:cs typeface="Times New Roman" pitchFamily="18" charset="0"/>
              </a:rPr>
              <a:t>      Coronation of Napoleon</a:t>
            </a:r>
          </a:p>
        </p:txBody>
      </p:sp>
      <p:pic>
        <p:nvPicPr>
          <p:cNvPr id="5" name="Content Placeholder 4" descr="the-coronation-of-napoleon_jacques-louis_david_1400.jpg"/>
          <p:cNvPicPr>
            <a:picLocks noGrp="1" noChangeAspect="1"/>
          </p:cNvPicPr>
          <p:nvPr>
            <p:ph idx="1"/>
          </p:nvPr>
        </p:nvPicPr>
        <p:blipFill>
          <a:blip r:embed="rId2" cstate="print"/>
          <a:stretch>
            <a:fillRect/>
          </a:stretch>
        </p:blipFill>
        <p:spPr>
          <a:xfrm>
            <a:off x="1896534" y="1066800"/>
            <a:ext cx="8466666" cy="53340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7467600" cy="685800"/>
          </a:xfrm>
        </p:spPr>
        <p:txBody>
          <a:bodyPr>
            <a:normAutofit/>
          </a:bodyPr>
          <a:lstStyle/>
          <a:p>
            <a:pPr algn="ctr"/>
            <a:r>
              <a:rPr lang="en-US" sz="3200" dirty="0">
                <a:latin typeface="Times New Roman" pitchFamily="18" charset="0"/>
                <a:cs typeface="Times New Roman" pitchFamily="18" charset="0"/>
              </a:rPr>
              <a:t> Napoleon at St-Bernard</a:t>
            </a:r>
          </a:p>
        </p:txBody>
      </p:sp>
      <p:pic>
        <p:nvPicPr>
          <p:cNvPr id="5" name="Content Placeholder 4" descr="nepolean at st-bernard.jpg"/>
          <p:cNvPicPr>
            <a:picLocks noGrp="1" noChangeAspect="1"/>
          </p:cNvPicPr>
          <p:nvPr>
            <p:ph idx="1"/>
          </p:nvPr>
        </p:nvPicPr>
        <p:blipFill>
          <a:blip r:embed="rId2" cstate="print"/>
          <a:stretch>
            <a:fillRect/>
          </a:stretch>
        </p:blipFill>
        <p:spPr>
          <a:xfrm>
            <a:off x="3581401" y="762001"/>
            <a:ext cx="5111851" cy="6051961"/>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15400" cy="685800"/>
          </a:xfrm>
        </p:spPr>
        <p:txBody>
          <a:bodyPr>
            <a:normAutofit/>
          </a:bodyPr>
          <a:lstStyle/>
          <a:p>
            <a:pPr algn="ctr"/>
            <a:r>
              <a:rPr lang="en-US" sz="3200" dirty="0">
                <a:latin typeface="Times New Roman" pitchFamily="18" charset="0"/>
                <a:cs typeface="Times New Roman" pitchFamily="18" charset="0"/>
              </a:rPr>
              <a:t>          Madame Jacques-Louis Leblanc</a:t>
            </a:r>
          </a:p>
        </p:txBody>
      </p:sp>
      <p:pic>
        <p:nvPicPr>
          <p:cNvPr id="7" name="Content Placeholder 6" descr="Madame Jacques-Louis Leblanc .jpg"/>
          <p:cNvPicPr>
            <a:picLocks noGrp="1" noChangeAspect="1"/>
          </p:cNvPicPr>
          <p:nvPr>
            <p:ph idx="1"/>
          </p:nvPr>
        </p:nvPicPr>
        <p:blipFill>
          <a:blip r:embed="rId2" cstate="print"/>
          <a:stretch>
            <a:fillRect/>
          </a:stretch>
        </p:blipFill>
        <p:spPr>
          <a:xfrm>
            <a:off x="3962400" y="925576"/>
            <a:ext cx="4419600" cy="5627624"/>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7467600" cy="685800"/>
          </a:xfrm>
        </p:spPr>
        <p:txBody>
          <a:bodyPr>
            <a:normAutofit/>
          </a:bodyPr>
          <a:lstStyle/>
          <a:p>
            <a:pPr algn="ctr"/>
            <a:r>
              <a:rPr lang="en-US" sz="3200" dirty="0">
                <a:latin typeface="Times New Roman" pitchFamily="18" charset="0"/>
                <a:cs typeface="Times New Roman" pitchFamily="18" charset="0"/>
              </a:rPr>
              <a:t>Madame-Recamier</a:t>
            </a:r>
          </a:p>
        </p:txBody>
      </p:sp>
      <p:pic>
        <p:nvPicPr>
          <p:cNvPr id="5" name="Content Placeholder 4" descr="madame-recamier-by-francois-gerard.jpg"/>
          <p:cNvPicPr>
            <a:picLocks noGrp="1" noChangeAspect="1"/>
          </p:cNvPicPr>
          <p:nvPr>
            <p:ph idx="1"/>
          </p:nvPr>
        </p:nvPicPr>
        <p:blipFill>
          <a:blip r:embed="rId2" cstate="print"/>
          <a:stretch>
            <a:fillRect/>
          </a:stretch>
        </p:blipFill>
        <p:spPr>
          <a:xfrm>
            <a:off x="4230680" y="725058"/>
            <a:ext cx="3922721" cy="598054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2FBB07-8AD5-4C0E-99FC-1FD654BD6E2F}"/>
              </a:ext>
            </a:extLst>
          </p:cNvPr>
          <p:cNvSpPr>
            <a:spLocks noGrp="1"/>
          </p:cNvSpPr>
          <p:nvPr>
            <p:ph idx="1"/>
          </p:nvPr>
        </p:nvSpPr>
        <p:spPr>
          <a:xfrm>
            <a:off x="913795" y="2400864"/>
            <a:ext cx="10353762" cy="3695136"/>
          </a:xfrm>
        </p:spPr>
        <p:txBody>
          <a:bodyPr>
            <a:normAutofit/>
          </a:bodyPr>
          <a:lstStyle/>
          <a:p>
            <a:pPr marL="0" indent="0" algn="ctr">
              <a:buNone/>
            </a:pPr>
            <a:r>
              <a:rPr lang="en-US" sz="2400" dirty="0">
                <a:latin typeface="Times New Roman" panose="02020603050405020304" pitchFamily="18" charset="0"/>
                <a:cs typeface="Times New Roman" panose="02020603050405020304" pitchFamily="18" charset="0"/>
              </a:rPr>
              <a:t>“There is but one way for the moderns to become great, and perhaps unequalled; I mean by imitating the ancient---especially the Greek art”</a:t>
            </a:r>
          </a:p>
          <a:p>
            <a:pPr marL="0" indent="0" algn="ctr">
              <a:buNone/>
            </a:pPr>
            <a:r>
              <a:rPr lang="en-US" sz="2200" dirty="0">
                <a:latin typeface="Times New Roman" panose="02020603050405020304" pitchFamily="18" charset="0"/>
                <a:cs typeface="Times New Roman" panose="02020603050405020304" pitchFamily="18" charset="0"/>
              </a:rPr>
              <a:t>                                                                                             -Johann Joachim Winckelmann</a:t>
            </a:r>
          </a:p>
        </p:txBody>
      </p:sp>
    </p:spTree>
    <p:extLst>
      <p:ext uri="{BB962C8B-B14F-4D97-AF65-F5344CB8AC3E}">
        <p14:creationId xmlns:p14="http://schemas.microsoft.com/office/powerpoint/2010/main" val="4075449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7467600" cy="685800"/>
          </a:xfrm>
        </p:spPr>
        <p:txBody>
          <a:bodyPr>
            <a:normAutofit/>
          </a:bodyPr>
          <a:lstStyle/>
          <a:p>
            <a:pPr algn="ctr"/>
            <a:r>
              <a:rPr lang="en-US" sz="3200" dirty="0">
                <a:latin typeface="Times New Roman" pitchFamily="18" charset="0"/>
                <a:cs typeface="Times New Roman" pitchFamily="18" charset="0"/>
              </a:rPr>
              <a:t>      Princess de Broglie</a:t>
            </a:r>
          </a:p>
        </p:txBody>
      </p:sp>
      <p:pic>
        <p:nvPicPr>
          <p:cNvPr id="5" name="Content Placeholder 4" descr="Princesse de Broglie.jpg"/>
          <p:cNvPicPr>
            <a:picLocks noGrp="1" noChangeAspect="1"/>
          </p:cNvPicPr>
          <p:nvPr>
            <p:ph idx="1"/>
          </p:nvPr>
        </p:nvPicPr>
        <p:blipFill>
          <a:blip r:embed="rId2" cstate="print"/>
          <a:stretch>
            <a:fillRect/>
          </a:stretch>
        </p:blipFill>
        <p:spPr>
          <a:xfrm>
            <a:off x="3733801" y="646780"/>
            <a:ext cx="4612797" cy="613502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7467600" cy="685800"/>
          </a:xfrm>
        </p:spPr>
        <p:txBody>
          <a:bodyPr>
            <a:normAutofit/>
          </a:bodyPr>
          <a:lstStyle/>
          <a:p>
            <a:pPr algn="ctr"/>
            <a:r>
              <a:rPr lang="en-US" sz="3200" dirty="0">
                <a:latin typeface="Times New Roman" pitchFamily="18" charset="0"/>
                <a:cs typeface="Times New Roman" pitchFamily="18" charset="0"/>
              </a:rPr>
              <a:t>       Madam Recamier</a:t>
            </a:r>
          </a:p>
        </p:txBody>
      </p:sp>
      <p:pic>
        <p:nvPicPr>
          <p:cNvPr id="6" name="Content Placeholder 5" descr="0246-0015_madame_recamier.jpg"/>
          <p:cNvPicPr>
            <a:picLocks noGrp="1" noChangeAspect="1"/>
          </p:cNvPicPr>
          <p:nvPr>
            <p:ph idx="1"/>
          </p:nvPr>
        </p:nvPicPr>
        <p:blipFill>
          <a:blip r:embed="rId2" cstate="print"/>
          <a:stretch>
            <a:fillRect/>
          </a:stretch>
        </p:blipFill>
        <p:spPr>
          <a:xfrm>
            <a:off x="2362200" y="927948"/>
            <a:ext cx="7696200" cy="5472853"/>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7467600" cy="639762"/>
          </a:xfrm>
        </p:spPr>
        <p:txBody>
          <a:bodyPr>
            <a:normAutofit/>
          </a:bodyPr>
          <a:lstStyle/>
          <a:p>
            <a:pPr algn="ctr"/>
            <a:r>
              <a:rPr lang="en-US" sz="2800" dirty="0">
                <a:latin typeface="Times New Roman" panose="02020603050405020304" pitchFamily="18" charset="0"/>
                <a:cs typeface="Times New Roman" panose="02020603050405020304" pitchFamily="18" charset="0"/>
              </a:rPr>
              <a:t>Preliminary drawings</a:t>
            </a:r>
          </a:p>
        </p:txBody>
      </p:sp>
      <p:pic>
        <p:nvPicPr>
          <p:cNvPr id="1026" name="Picture 2" descr="D:\farahkhan\western art bfa iii\NEO CLASSICISM\DAVID\jacques-louis-david-study-for-the-death-of-socrates.jpg"/>
          <p:cNvPicPr>
            <a:picLocks noGrp="1" noChangeAspect="1" noChangeArrowheads="1"/>
          </p:cNvPicPr>
          <p:nvPr>
            <p:ph sz="half" idx="1"/>
          </p:nvPr>
        </p:nvPicPr>
        <p:blipFill>
          <a:blip r:embed="rId2" cstate="print"/>
          <a:stretch>
            <a:fillRect/>
          </a:stretch>
        </p:blipFill>
        <p:spPr bwMode="auto">
          <a:xfrm>
            <a:off x="1943100" y="2143919"/>
            <a:ext cx="3048000" cy="3590925"/>
          </a:xfrm>
          <a:prstGeom prst="rect">
            <a:avLst/>
          </a:prstGeom>
          <a:noFill/>
        </p:spPr>
      </p:pic>
      <p:pic>
        <p:nvPicPr>
          <p:cNvPr id="1027" name="Picture 3" descr="D:\farahkhan\western art bfa iii\NEO CLASSICISM\DAVID\Study-for-the-Oath-of-the-Horatii,-Camilla.jpg"/>
          <p:cNvPicPr>
            <a:picLocks noGrp="1" noChangeAspect="1" noChangeArrowheads="1"/>
          </p:cNvPicPr>
          <p:nvPr>
            <p:ph sz="half" idx="2"/>
          </p:nvPr>
        </p:nvPicPr>
        <p:blipFill>
          <a:blip r:embed="rId3" cstate="print"/>
          <a:stretch>
            <a:fillRect/>
          </a:stretch>
        </p:blipFill>
        <p:spPr bwMode="auto">
          <a:xfrm>
            <a:off x="6514943" y="2087564"/>
            <a:ext cx="3099117" cy="370363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7315200" cy="381000"/>
          </a:xfrm>
        </p:spPr>
        <p:txBody>
          <a:bodyPr>
            <a:normAutofit fontScale="90000"/>
          </a:bodyPr>
          <a:lstStyle/>
          <a:p>
            <a:pPr algn="ctr"/>
            <a:r>
              <a:rPr lang="en-US" sz="2800" dirty="0">
                <a:latin typeface="Times New Roman" pitchFamily="18" charset="0"/>
                <a:cs typeface="Times New Roman" pitchFamily="18" charset="0"/>
              </a:rPr>
              <a:t>NEO-CLASSICISM</a:t>
            </a:r>
            <a:endParaRPr lang="en-US" sz="2800" dirty="0"/>
          </a:p>
        </p:txBody>
      </p:sp>
      <p:sp>
        <p:nvSpPr>
          <p:cNvPr id="3" name="Content Placeholder 2"/>
          <p:cNvSpPr>
            <a:spLocks noGrp="1"/>
          </p:cNvSpPr>
          <p:nvPr>
            <p:ph idx="1"/>
          </p:nvPr>
        </p:nvSpPr>
        <p:spPr>
          <a:xfrm>
            <a:off x="76200" y="609600"/>
            <a:ext cx="11963400" cy="6324600"/>
          </a:xfrm>
        </p:spPr>
        <p:txBody>
          <a:bodyPr>
            <a:noAutofit/>
          </a:bodyPr>
          <a:lstStyle/>
          <a:p>
            <a:r>
              <a:rPr lang="en-US" sz="2200" dirty="0">
                <a:effectLst/>
                <a:latin typeface="Times New Roman" panose="02020603050405020304" pitchFamily="18" charset="0"/>
                <a:cs typeface="Times New Roman" panose="02020603050405020304" pitchFamily="18" charset="0"/>
              </a:rPr>
              <a:t>Neoclassicism began in Rome. Neoclassicism was inspired by the discovery of ancient Greek and Roman archeological sites and artifacts that became known throughout Europe in popular illustrated reports of various travel expeditions. Rome with its Roman ruins, Renaissance works, and recently discovered antiquities became a major stop.</a:t>
            </a:r>
          </a:p>
          <a:p>
            <a:r>
              <a:rPr lang="en-US" sz="2200" dirty="0">
                <a:effectLst/>
                <a:latin typeface="Times New Roman" panose="02020603050405020304" pitchFamily="18" charset="0"/>
                <a:cs typeface="Times New Roman" panose="02020603050405020304" pitchFamily="18" charset="0"/>
              </a:rPr>
              <a:t>Johann Joachim Winckelmann’s </a:t>
            </a:r>
            <a:r>
              <a:rPr lang="en-US" sz="2200" i="1" dirty="0">
                <a:effectLst/>
                <a:latin typeface="Times New Roman" panose="02020603050405020304" pitchFamily="18" charset="0"/>
                <a:cs typeface="Times New Roman" panose="02020603050405020304" pitchFamily="18" charset="0"/>
              </a:rPr>
              <a:t>Thoughts on the Imitation of Greek Works in Painting and Sculpture</a:t>
            </a:r>
            <a:r>
              <a:rPr lang="en-US" sz="2200" dirty="0">
                <a:effectLst/>
                <a:latin typeface="Times New Roman" panose="02020603050405020304" pitchFamily="18" charset="0"/>
                <a:cs typeface="Times New Roman" panose="02020603050405020304" pitchFamily="18" charset="0"/>
              </a:rPr>
              <a:t> (1750) played a leading role in establishing the aesthetic and theory of Neoclassicism. Though German, he lived most of his life in Rome where several notable Catholic officials became his patrons. Arguing that art should strive toward “noble simplicity and calm grandeur”, he advocated, “the one way for us to become great, perhaps inimitable, is by imitating the ancients”.</a:t>
            </a:r>
          </a:p>
          <a:p>
            <a:r>
              <a:rPr lang="en-US" sz="2200" dirty="0">
                <a:effectLst/>
                <a:latin typeface="Times New Roman" panose="02020603050405020304" pitchFamily="18" charset="0"/>
                <a:cs typeface="Times New Roman" panose="02020603050405020304" pitchFamily="18" charset="0"/>
              </a:rPr>
              <a:t>In 1738, the ruined city of Herculaneum was discovered and excavated, followed by the excavation of Pompeii and Paestum in 1748. In the sudden eruption of Mount Vesuvius in 79 CE the cities had been covered in volcanic ash, so that elements of ancient everyday life, noted sculptures, and many frescoes were preserved. In 1758 Winckelmann visited the excavations, and published the first accounts of the archeological finds in his </a:t>
            </a:r>
            <a:r>
              <a:rPr lang="en-US" sz="2200" i="1" dirty="0">
                <a:effectLst/>
                <a:latin typeface="Times New Roman" panose="02020603050405020304" pitchFamily="18" charset="0"/>
                <a:cs typeface="Times New Roman" panose="02020603050405020304" pitchFamily="18" charset="0"/>
              </a:rPr>
              <a:t>Letter about the Discoveries at Herculaneum</a:t>
            </a:r>
            <a:r>
              <a:rPr lang="en-US" sz="2200" dirty="0">
                <a:effectLst/>
                <a:latin typeface="Times New Roman" panose="02020603050405020304" pitchFamily="18" charset="0"/>
                <a:cs typeface="Times New Roman" panose="02020603050405020304" pitchFamily="18" charset="0"/>
              </a:rPr>
              <a:t> (1762).</a:t>
            </a:r>
            <a:endParaRPr lang="en-US" sz="2200" dirty="0">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184962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7315200" cy="381000"/>
          </a:xfrm>
        </p:spPr>
        <p:txBody>
          <a:bodyPr>
            <a:normAutofit fontScale="90000"/>
          </a:bodyPr>
          <a:lstStyle/>
          <a:p>
            <a:pPr algn="ctr"/>
            <a:r>
              <a:rPr lang="en-US" sz="2800" dirty="0">
                <a:latin typeface="Times New Roman" pitchFamily="18" charset="0"/>
                <a:cs typeface="Times New Roman" pitchFamily="18" charset="0"/>
              </a:rPr>
              <a:t>NEO-CLASSICISM</a:t>
            </a:r>
            <a:endParaRPr lang="en-US" sz="2800" dirty="0"/>
          </a:p>
        </p:txBody>
      </p:sp>
      <p:sp>
        <p:nvSpPr>
          <p:cNvPr id="3" name="Content Placeholder 2"/>
          <p:cNvSpPr>
            <a:spLocks noGrp="1"/>
          </p:cNvSpPr>
          <p:nvPr>
            <p:ph idx="1"/>
          </p:nvPr>
        </p:nvSpPr>
        <p:spPr>
          <a:xfrm>
            <a:off x="38100" y="381000"/>
            <a:ext cx="12077700" cy="6248400"/>
          </a:xfrm>
        </p:spPr>
        <p:txBody>
          <a:bodyPr>
            <a:noAutofit/>
          </a:bodyPr>
          <a:lstStyle/>
          <a:p>
            <a:r>
              <a:rPr lang="en-US" sz="2200" dirty="0">
                <a:effectLst/>
                <a:latin typeface="Times New Roman" panose="02020603050405020304" pitchFamily="18" charset="0"/>
                <a:cs typeface="Times New Roman" panose="02020603050405020304" pitchFamily="18" charset="0"/>
              </a:rPr>
              <a:t>Influenced by his close friend Winckelmann, Anton Raphael Mengs was an early pioneer of Neoclassical painting. The circle of artists that gathered around Mengs and Winckelmann positioned Rome as the center of the new movement.</a:t>
            </a:r>
          </a:p>
          <a:p>
            <a:r>
              <a:rPr lang="en-US" sz="2200" dirty="0">
                <a:effectLst/>
                <a:latin typeface="Times New Roman" panose="02020603050405020304" pitchFamily="18" charset="0"/>
                <a:cs typeface="Times New Roman" panose="02020603050405020304" pitchFamily="18" charset="0"/>
              </a:rPr>
              <a:t>Mengs influenced a number of noted artists, who were to lead the subsequent development of Neoclassicism in Britain. He also influenced Jacques-Louis David, who led the later period of Neoclassicism centered in France, as the two artists met during David's Prix de Rome stay from 1775-1780.</a:t>
            </a:r>
          </a:p>
          <a:p>
            <a:r>
              <a:rPr lang="en-US" sz="2200" b="1" dirty="0">
                <a:effectLst/>
                <a:latin typeface="Times New Roman" panose="02020603050405020304" pitchFamily="18" charset="0"/>
                <a:cs typeface="Times New Roman" panose="02020603050405020304" pitchFamily="18" charset="0"/>
              </a:rPr>
              <a:t>The Enlightenment: </a:t>
            </a:r>
            <a:r>
              <a:rPr lang="en-US" sz="2200" dirty="0">
                <a:effectLst/>
                <a:latin typeface="Times New Roman" panose="02020603050405020304" pitchFamily="18" charset="0"/>
                <a:cs typeface="Times New Roman" panose="02020603050405020304" pitchFamily="18" charset="0"/>
              </a:rPr>
              <a:t>Neoclassicism developed with the Enlightenment, a political and philosophical movement that primarily valued science, reason, and exploration. Also called “The Age of Reason”, the Enlightenment was informed by the skepticism of the noted philosopher Rene Descartes and the political philosophy of John Locke as the absolutes of the monarchy and religious dogma were fundamentally questioned, and the ideals of individual liberty, religious tolerance, and constitutional governments were advanced. </a:t>
            </a:r>
          </a:p>
          <a:p>
            <a:r>
              <a:rPr lang="en-US" sz="2200" dirty="0">
                <a:effectLst/>
                <a:latin typeface="Times New Roman" panose="02020603050405020304" pitchFamily="18" charset="0"/>
                <a:cs typeface="Times New Roman" panose="02020603050405020304" pitchFamily="18" charset="0"/>
              </a:rPr>
              <a:t>This age of reason and enlightened thinking dominated Europe, inevitably birthing two important eras in philosophy and visual art. </a:t>
            </a:r>
            <a:endParaRPr lang="en-US" sz="2200" dirty="0">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3061380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7315200" cy="381000"/>
          </a:xfrm>
        </p:spPr>
        <p:txBody>
          <a:bodyPr>
            <a:normAutofit fontScale="90000"/>
          </a:bodyPr>
          <a:lstStyle/>
          <a:p>
            <a:pPr algn="ctr"/>
            <a:r>
              <a:rPr lang="en-US" sz="2800" dirty="0">
                <a:latin typeface="Times New Roman" pitchFamily="18" charset="0"/>
                <a:cs typeface="Times New Roman" pitchFamily="18" charset="0"/>
              </a:rPr>
              <a:t>NEO-CLASSICISM</a:t>
            </a:r>
            <a:endParaRPr lang="en-US" sz="2800" dirty="0"/>
          </a:p>
        </p:txBody>
      </p:sp>
      <p:sp>
        <p:nvSpPr>
          <p:cNvPr id="3" name="Content Placeholder 2"/>
          <p:cNvSpPr>
            <a:spLocks noGrp="1"/>
          </p:cNvSpPr>
          <p:nvPr>
            <p:ph idx="1"/>
          </p:nvPr>
        </p:nvSpPr>
        <p:spPr>
          <a:xfrm>
            <a:off x="76200" y="609600"/>
            <a:ext cx="11963400" cy="6324600"/>
          </a:xfrm>
        </p:spPr>
        <p:txBody>
          <a:bodyPr>
            <a:noAutofit/>
          </a:bodyPr>
          <a:lstStyle/>
          <a:p>
            <a:r>
              <a:rPr lang="en-US" sz="2200" dirty="0">
                <a:effectLst/>
                <a:latin typeface="Times New Roman" panose="02020603050405020304" pitchFamily="18" charset="0"/>
                <a:cs typeface="Times New Roman" panose="02020603050405020304" pitchFamily="18" charset="0"/>
              </a:rPr>
              <a:t>The French </a:t>
            </a:r>
            <a:r>
              <a:rPr lang="en-US" sz="2200" i="1" dirty="0" err="1">
                <a:effectLst/>
                <a:latin typeface="Times New Roman" panose="02020603050405020304" pitchFamily="18" charset="0"/>
                <a:cs typeface="Times New Roman" panose="02020603050405020304" pitchFamily="18" charset="0"/>
              </a:rPr>
              <a:t>Encyclopédie</a:t>
            </a:r>
            <a:r>
              <a:rPr lang="en-US" sz="2200" dirty="0">
                <a:effectLst/>
                <a:latin typeface="Times New Roman" panose="02020603050405020304" pitchFamily="18" charset="0"/>
                <a:cs typeface="Times New Roman" panose="02020603050405020304" pitchFamily="18" charset="0"/>
              </a:rPr>
              <a:t> (</a:t>
            </a:r>
            <a:r>
              <a:rPr lang="en-US" sz="2200" i="1" dirty="0">
                <a:effectLst/>
                <a:latin typeface="Times New Roman" panose="02020603050405020304" pitchFamily="18" charset="0"/>
                <a:cs typeface="Times New Roman" panose="02020603050405020304" pitchFamily="18" charset="0"/>
              </a:rPr>
              <a:t>Encyclopedia</a:t>
            </a:r>
            <a:r>
              <a:rPr lang="en-US" sz="2200" dirty="0">
                <a:effectLst/>
                <a:latin typeface="Times New Roman" panose="02020603050405020304" pitchFamily="18" charset="0"/>
                <a:cs typeface="Times New Roman" panose="02020603050405020304" pitchFamily="18" charset="0"/>
              </a:rPr>
              <a:t>) (1751-1772), representing a compendium of Enlightenment thought and the most significant publication of the century, had an international influence. Denis Diderot, also known as a founder of the discipline of art history, who edited the work, said its purpose was </a:t>
            </a:r>
            <a:r>
              <a:rPr lang="en-US" sz="2200" b="1" dirty="0">
                <a:effectLst/>
                <a:latin typeface="Times New Roman" panose="02020603050405020304" pitchFamily="18" charset="0"/>
                <a:cs typeface="Times New Roman" panose="02020603050405020304" pitchFamily="18" charset="0"/>
              </a:rPr>
              <a:t>“to change the way people think”. </a:t>
            </a:r>
            <a:r>
              <a:rPr lang="en-US" sz="2200" dirty="0">
                <a:effectLst/>
                <a:latin typeface="Times New Roman" panose="02020603050405020304" pitchFamily="18" charset="0"/>
                <a:cs typeface="Times New Roman" panose="02020603050405020304" pitchFamily="18" charset="0"/>
              </a:rPr>
              <a:t>As historian Clorinda Donato wrote, it </a:t>
            </a:r>
            <a:r>
              <a:rPr lang="en-US" sz="2200" b="1" dirty="0">
                <a:effectLst/>
                <a:latin typeface="Times New Roman" panose="02020603050405020304" pitchFamily="18" charset="0"/>
                <a:cs typeface="Times New Roman" panose="02020603050405020304" pitchFamily="18" charset="0"/>
              </a:rPr>
              <a:t>“successfully argued...(for)...the potential of reason and unified knowledge to empower human will and ...to shape the social issues”</a:t>
            </a:r>
            <a:r>
              <a:rPr lang="en-US" sz="2200" dirty="0">
                <a:effectLst/>
                <a:latin typeface="Times New Roman" panose="02020603050405020304" pitchFamily="18" charset="0"/>
                <a:cs typeface="Times New Roman" panose="02020603050405020304" pitchFamily="18" charset="0"/>
              </a:rPr>
              <a:t>. </a:t>
            </a:r>
          </a:p>
          <a:p>
            <a:r>
              <a:rPr lang="en-US" sz="2200" dirty="0">
                <a:effectLst/>
                <a:latin typeface="Times New Roman" panose="02020603050405020304" pitchFamily="18" charset="0"/>
                <a:cs typeface="Times New Roman" panose="02020603050405020304" pitchFamily="18" charset="0"/>
              </a:rPr>
              <a:t>Adopting this view, Neoclassical artists felt art could civilize, reform, and transform society, as society itself was being transformed by the rising forces of the Industrial Revolution, driven by scientific discovery and invention.</a:t>
            </a:r>
          </a:p>
          <a:p>
            <a:r>
              <a:rPr lang="en-US" sz="2200" dirty="0">
                <a:effectLst/>
                <a:latin typeface="Times New Roman" panose="02020603050405020304" pitchFamily="18" charset="0"/>
                <a:cs typeface="Times New Roman" panose="02020603050405020304" pitchFamily="18" charset="0"/>
              </a:rPr>
              <a:t>The apex of Neoclassicism, centered in France, emphasized strong line, austere classical settings lit with an artificial light, and simplified elements to convey moral vigor. Jacque-Louis David’s with his work </a:t>
            </a:r>
            <a:r>
              <a:rPr lang="en-US" sz="2200" i="1" dirty="0">
                <a:effectLst/>
                <a:latin typeface="Times New Roman" panose="02020603050405020304" pitchFamily="18" charset="0"/>
                <a:cs typeface="Times New Roman" panose="02020603050405020304" pitchFamily="18" charset="0"/>
              </a:rPr>
              <a:t>Oath of the </a:t>
            </a:r>
            <a:r>
              <a:rPr lang="en-US" sz="2200" i="1" dirty="0" err="1">
                <a:effectLst/>
                <a:latin typeface="Times New Roman" panose="02020603050405020304" pitchFamily="18" charset="0"/>
                <a:cs typeface="Times New Roman" panose="02020603050405020304" pitchFamily="18" charset="0"/>
              </a:rPr>
              <a:t>Horatii</a:t>
            </a:r>
            <a:r>
              <a:rPr lang="en-US" sz="2200" dirty="0">
                <a:effectLst/>
                <a:latin typeface="Times New Roman" panose="02020603050405020304" pitchFamily="18" charset="0"/>
                <a:cs typeface="Times New Roman" panose="02020603050405020304" pitchFamily="18" charset="0"/>
              </a:rPr>
              <a:t> (1784) shown at the 1785 Paris Salon, exemplified the new direction in Neoclassical painting and made him the leader of the movement</a:t>
            </a:r>
            <a:r>
              <a:rPr lang="en-US" dirty="0">
                <a:effectLst/>
              </a:rPr>
              <a:t>.</a:t>
            </a:r>
            <a:endParaRPr lang="en-US" sz="2200" dirty="0">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046545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7315200" cy="381000"/>
          </a:xfrm>
        </p:spPr>
        <p:txBody>
          <a:bodyPr>
            <a:normAutofit fontScale="90000"/>
          </a:bodyPr>
          <a:lstStyle/>
          <a:p>
            <a:pPr algn="ctr"/>
            <a:r>
              <a:rPr lang="en-US" sz="2800" dirty="0">
                <a:latin typeface="Times New Roman" pitchFamily="18" charset="0"/>
                <a:cs typeface="Times New Roman" pitchFamily="18" charset="0"/>
              </a:rPr>
              <a:t>Main features of NEO-CLASSICISM</a:t>
            </a:r>
            <a:endParaRPr lang="en-US" sz="2800" dirty="0"/>
          </a:p>
        </p:txBody>
      </p:sp>
      <p:sp>
        <p:nvSpPr>
          <p:cNvPr id="3" name="Content Placeholder 2"/>
          <p:cNvSpPr>
            <a:spLocks noGrp="1"/>
          </p:cNvSpPr>
          <p:nvPr>
            <p:ph idx="1"/>
          </p:nvPr>
        </p:nvSpPr>
        <p:spPr>
          <a:xfrm>
            <a:off x="152400" y="381000"/>
            <a:ext cx="11963400" cy="6477000"/>
          </a:xfrm>
        </p:spPr>
        <p:txBody>
          <a:bodyPr>
            <a:noAutofit/>
          </a:bodyPr>
          <a:lstStyle/>
          <a:p>
            <a:r>
              <a:rPr lang="en-US" sz="2200" dirty="0">
                <a:latin typeface="Times New Roman" pitchFamily="18" charset="0"/>
                <a:cs typeface="Times New Roman" pitchFamily="18" charset="0"/>
              </a:rPr>
              <a:t>The 1</a:t>
            </a:r>
            <a:r>
              <a:rPr lang="en-US" sz="2200" baseline="30000" dirty="0">
                <a:latin typeface="Times New Roman" pitchFamily="18" charset="0"/>
                <a:cs typeface="Times New Roman" pitchFamily="18" charset="0"/>
              </a:rPr>
              <a:t>st</a:t>
            </a:r>
            <a:r>
              <a:rPr lang="en-US" sz="2200" dirty="0">
                <a:latin typeface="Times New Roman" pitchFamily="18" charset="0"/>
                <a:cs typeface="Times New Roman" pitchFamily="18" charset="0"/>
              </a:rPr>
              <a:t> movement of Modern Art. Neo-Classicism means “Revival of Classical Art”</a:t>
            </a:r>
          </a:p>
          <a:p>
            <a:r>
              <a:rPr lang="en-US" sz="2200" dirty="0">
                <a:latin typeface="Times New Roman" pitchFamily="18" charset="0"/>
                <a:cs typeface="Times New Roman" pitchFamily="18" charset="0"/>
              </a:rPr>
              <a:t>Reassertion of timeless truth and morality</a:t>
            </a:r>
          </a:p>
          <a:p>
            <a:r>
              <a:rPr lang="en-US" sz="2200" dirty="0">
                <a:latin typeface="Times New Roman" pitchFamily="18" charset="0"/>
                <a:cs typeface="Times New Roman" pitchFamily="18" charset="0"/>
              </a:rPr>
              <a:t>Age of Enlightenment/age of philosophy (as the rise of science was progressing, it gave way to rational thinking when people began to question and it became a guide to conscious inquiry. People started giving importance to their own thoughts) </a:t>
            </a:r>
          </a:p>
          <a:p>
            <a:r>
              <a:rPr lang="en-US" sz="2200" dirty="0">
                <a:latin typeface="Times New Roman" pitchFamily="18" charset="0"/>
                <a:cs typeface="Times New Roman" pitchFamily="18" charset="0"/>
              </a:rPr>
              <a:t>A new way of thinking emerged which shaped Neo-classicism = Nature + Reason</a:t>
            </a:r>
          </a:p>
          <a:p>
            <a:r>
              <a:rPr lang="en-US" sz="2200" dirty="0">
                <a:latin typeface="Times New Roman" pitchFamily="18" charset="0"/>
                <a:cs typeface="Times New Roman" pitchFamily="18" charset="0"/>
              </a:rPr>
              <a:t>Nature &gt; (Matter) &gt; (Perceptual) + Reason &gt; (Mind) &gt; (Conceptual) </a:t>
            </a:r>
          </a:p>
          <a:p>
            <a:r>
              <a:rPr lang="en-US" sz="2200" dirty="0">
                <a:latin typeface="Times New Roman" pitchFamily="18" charset="0"/>
                <a:cs typeface="Times New Roman" pitchFamily="18" charset="0"/>
              </a:rPr>
              <a:t>Individual approach of the artist increased which gave birth to modern art</a:t>
            </a:r>
          </a:p>
          <a:p>
            <a:r>
              <a:rPr lang="en-US" sz="2200" dirty="0">
                <a:latin typeface="Times New Roman" pitchFamily="18" charset="0"/>
                <a:cs typeface="Times New Roman" pitchFamily="18" charset="0"/>
              </a:rPr>
              <a:t>French Revolution of 1789 paved ways for the expansion of Neo-classicism in terms of its philosophy. Napoleon was the founder of French Revolution </a:t>
            </a:r>
          </a:p>
          <a:p>
            <a:r>
              <a:rPr lang="en-US" sz="2200" dirty="0">
                <a:latin typeface="Times New Roman" pitchFamily="18" charset="0"/>
                <a:cs typeface="Times New Roman" pitchFamily="18" charset="0"/>
              </a:rPr>
              <a:t>A modern art movement that represents the Bourgeois class (working class came on the forefront which was previously neglected). The voice of this class starts reflecting through the dramas, novels and the paintings</a:t>
            </a:r>
          </a:p>
          <a:p>
            <a:pPr marL="0" indent="0">
              <a:buNone/>
            </a:pPr>
            <a:endParaRPr lang="en-US" sz="22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7467600" cy="381000"/>
          </a:xfrm>
        </p:spPr>
        <p:txBody>
          <a:bodyPr>
            <a:noAutofit/>
          </a:bodyPr>
          <a:lstStyle/>
          <a:p>
            <a:r>
              <a:rPr lang="en-US" sz="2500" dirty="0">
                <a:latin typeface="Times New Roman" pitchFamily="18" charset="0"/>
                <a:cs typeface="Times New Roman" pitchFamily="18" charset="0"/>
              </a:rPr>
              <a:t>Main features of NEO-CLASSICISM</a:t>
            </a:r>
            <a:endParaRPr lang="en-US" sz="2500" dirty="0"/>
          </a:p>
        </p:txBody>
      </p:sp>
      <p:sp>
        <p:nvSpPr>
          <p:cNvPr id="3" name="Content Placeholder 2"/>
          <p:cNvSpPr>
            <a:spLocks noGrp="1"/>
          </p:cNvSpPr>
          <p:nvPr>
            <p:ph idx="1"/>
          </p:nvPr>
        </p:nvSpPr>
        <p:spPr>
          <a:xfrm>
            <a:off x="152400" y="609600"/>
            <a:ext cx="11887200" cy="6096000"/>
          </a:xfrm>
        </p:spPr>
        <p:txBody>
          <a:bodyPr>
            <a:normAutofit fontScale="92500" lnSpcReduction="20000"/>
          </a:bodyPr>
          <a:lstStyle/>
          <a:p>
            <a:r>
              <a:rPr lang="en-US" sz="2400" dirty="0">
                <a:latin typeface="Times New Roman" pitchFamily="18" charset="0"/>
                <a:cs typeface="Times New Roman" pitchFamily="18" charset="0"/>
              </a:rPr>
              <a:t>Classical history and mythology provides a good number of subjects to neo-classicism </a:t>
            </a:r>
          </a:p>
          <a:p>
            <a:r>
              <a:rPr lang="en-US" sz="2400" dirty="0">
                <a:latin typeface="Times New Roman" pitchFamily="18" charset="0"/>
                <a:cs typeface="Times New Roman" pitchFamily="18" charset="0"/>
              </a:rPr>
              <a:t>The artist painted according to the scenario at that time and they gave a new name to the style  known as “True Style”.</a:t>
            </a:r>
            <a:r>
              <a:rPr lang="en-US" sz="2400" dirty="0">
                <a:effectLst/>
                <a:latin typeface="Times New Roman" panose="02020603050405020304" pitchFamily="18" charset="0"/>
                <a:cs typeface="Times New Roman" panose="02020603050405020304" pitchFamily="18" charset="0"/>
              </a:rPr>
              <a:t> Often considered the direct opposite of the Romantic era, Neoclassical art had a huge hold on Europe for many years. At the root of its philosophy, Neoclassicism revived the </a:t>
            </a:r>
            <a:r>
              <a:rPr lang="en-US" sz="2400" dirty="0">
                <a:latin typeface="Times New Roman" pitchFamily="18" charset="0"/>
                <a:cs typeface="Times New Roman" pitchFamily="18" charset="0"/>
              </a:rPr>
              <a:t>“True Style”</a:t>
            </a:r>
            <a:r>
              <a:rPr lang="en-US" sz="2400" dirty="0">
                <a:effectLst/>
                <a:latin typeface="Times New Roman" panose="02020603050405020304" pitchFamily="18" charset="0"/>
                <a:cs typeface="Times New Roman" panose="02020603050405020304" pitchFamily="18" charset="0"/>
              </a:rPr>
              <a:t> of classical art the world had come to know from Ancient Greece and Rome.</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Patriotism and Heroism was in the air which was well presented through the works of David. </a:t>
            </a:r>
          </a:p>
          <a:p>
            <a:r>
              <a:rPr lang="en-US" sz="2400" dirty="0">
                <a:latin typeface="Times New Roman" pitchFamily="18" charset="0"/>
                <a:cs typeface="Times New Roman" pitchFamily="18" charset="0"/>
              </a:rPr>
              <a:t>Royal supremacy ended. </a:t>
            </a:r>
          </a:p>
          <a:p>
            <a:r>
              <a:rPr lang="en-US" sz="2400" dirty="0">
                <a:latin typeface="Times New Roman" pitchFamily="18" charset="0"/>
                <a:cs typeface="Times New Roman" pitchFamily="18" charset="0"/>
              </a:rPr>
              <a:t>Two major artists are associated with this movement i.e., Jacques Louis David and Ingres</a:t>
            </a:r>
          </a:p>
          <a:p>
            <a:r>
              <a:rPr lang="en-US" sz="2400" dirty="0">
                <a:latin typeface="Times New Roman" pitchFamily="18" charset="0"/>
                <a:cs typeface="Times New Roman" pitchFamily="18" charset="0"/>
              </a:rPr>
              <a:t>They believed art should be cerebral not sensual. </a:t>
            </a:r>
          </a:p>
          <a:p>
            <a:r>
              <a:rPr lang="en-US" sz="2400" dirty="0">
                <a:effectLst/>
                <a:latin typeface="Times New Roman" panose="02020603050405020304" pitchFamily="18" charset="0"/>
                <a:cs typeface="Times New Roman" panose="02020603050405020304" pitchFamily="18" charset="0"/>
              </a:rPr>
              <a:t>The main characteristics of Neoclassical paintings were de-emphasized backgrounds, organizing the composition around symbolic numbers, and telling idealistic stories of moral triumph and civic duty.</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In the words of Jacques Louis David :</a:t>
            </a:r>
          </a:p>
          <a:p>
            <a:pPr algn="ctr">
              <a:buFont typeface="Wingdings" panose="05000000000000000000" pitchFamily="2" charset="2"/>
              <a:buChar char="v"/>
            </a:pPr>
            <a:r>
              <a:rPr lang="en-US"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Art must have grandeur and moral purpose”.</a:t>
            </a:r>
          </a:p>
          <a:p>
            <a:pPr algn="ctr">
              <a:buFont typeface="Wingdings" panose="05000000000000000000" pitchFamily="2" charset="2"/>
              <a:buChar char="v"/>
            </a:pPr>
            <a:r>
              <a:rPr lang="en-US" sz="2400" i="1" dirty="0">
                <a:latin typeface="Times New Roman" pitchFamily="18" charset="0"/>
                <a:cs typeface="Times New Roman" pitchFamily="18" charset="0"/>
              </a:rPr>
              <a:t>“The artist must be a philosopher and have no other guide except the torch of reason”.</a:t>
            </a:r>
          </a:p>
          <a:p>
            <a:endParaRPr lang="en-US" sz="22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7696200" cy="533400"/>
          </a:xfrm>
        </p:spPr>
        <p:txBody>
          <a:bodyPr>
            <a:normAutofit/>
          </a:bodyPr>
          <a:lstStyle/>
          <a:p>
            <a:pPr algn="ctr"/>
            <a:r>
              <a:rPr lang="en-US" sz="2800" dirty="0">
                <a:latin typeface="Times New Roman" pitchFamily="18" charset="0"/>
                <a:cs typeface="Times New Roman" pitchFamily="18" charset="0"/>
              </a:rPr>
              <a:t>Jacques Louis David (1748-1825)</a:t>
            </a:r>
            <a:endParaRPr lang="en-US" sz="2800" dirty="0"/>
          </a:p>
        </p:txBody>
      </p:sp>
      <p:sp>
        <p:nvSpPr>
          <p:cNvPr id="3" name="Content Placeholder 2"/>
          <p:cNvSpPr>
            <a:spLocks noGrp="1"/>
          </p:cNvSpPr>
          <p:nvPr>
            <p:ph idx="1"/>
          </p:nvPr>
        </p:nvSpPr>
        <p:spPr>
          <a:xfrm>
            <a:off x="76200" y="609600"/>
            <a:ext cx="11963400" cy="6248400"/>
          </a:xfrm>
        </p:spPr>
        <p:txBody>
          <a:bodyPr>
            <a:normAutofit lnSpcReduction="10000"/>
          </a:bodyPr>
          <a:lstStyle/>
          <a:p>
            <a:r>
              <a:rPr lang="en-US" sz="2200" dirty="0">
                <a:effectLst/>
                <a:latin typeface="Times New Roman" panose="02020603050405020304" pitchFamily="18" charset="0"/>
                <a:cs typeface="Times New Roman" panose="02020603050405020304" pitchFamily="18" charset="0"/>
              </a:rPr>
              <a:t>Jacques Louis David was the most celebrated French artist of his day and a principal exponent of the late 18</a:t>
            </a:r>
            <a:r>
              <a:rPr lang="en-US" sz="2200" baseline="30000" dirty="0">
                <a:effectLst/>
                <a:latin typeface="Times New Roman" panose="02020603050405020304" pitchFamily="18" charset="0"/>
                <a:cs typeface="Times New Roman" panose="02020603050405020304" pitchFamily="18" charset="0"/>
              </a:rPr>
              <a:t>th</a:t>
            </a:r>
            <a:r>
              <a:rPr lang="en-US" sz="2200" dirty="0">
                <a:effectLst/>
                <a:latin typeface="Times New Roman" panose="02020603050405020304" pitchFamily="18" charset="0"/>
                <a:cs typeface="Times New Roman" panose="02020603050405020304" pitchFamily="18" charset="0"/>
              </a:rPr>
              <a:t> century Neoclassical reaction against the Rococo style.</a:t>
            </a:r>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A man of feeling and ideas once said “My Art consist of deed, not word”</a:t>
            </a:r>
          </a:p>
          <a:p>
            <a:r>
              <a:rPr lang="en-US" sz="2200" dirty="0">
                <a:latin typeface="Times New Roman" pitchFamily="18" charset="0"/>
                <a:cs typeface="Times New Roman" pitchFamily="18" charset="0"/>
              </a:rPr>
              <a:t>He preferred the well-defied form, clear drawing and modeling (shading). Drawing was considered more important than painting.</a:t>
            </a:r>
          </a:p>
          <a:p>
            <a:r>
              <a:rPr lang="en-US" sz="2200" dirty="0">
                <a:latin typeface="Times New Roman" pitchFamily="18" charset="0"/>
                <a:cs typeface="Times New Roman" pitchFamily="18" charset="0"/>
              </a:rPr>
              <a:t>His source of inspiration were two architects Francisco Boucher and Joseph Marie Vein, both of them were interested in classical antiquity.</a:t>
            </a:r>
          </a:p>
          <a:p>
            <a:r>
              <a:rPr lang="en-US" sz="2200" dirty="0">
                <a:latin typeface="Times New Roman" pitchFamily="18" charset="0"/>
                <a:cs typeface="Times New Roman" pitchFamily="18" charset="0"/>
              </a:rPr>
              <a:t>He applied for Prix de Rome 1771-1775 (a scholarship given on the bases of Ideal Beauty and finished quality in submitted work). He won the scholarship in 1775, and went to Rome </a:t>
            </a:r>
          </a:p>
          <a:p>
            <a:r>
              <a:rPr lang="en-US" sz="2200" dirty="0">
                <a:latin typeface="Times New Roman" pitchFamily="18" charset="0"/>
                <a:cs typeface="Times New Roman" pitchFamily="18" charset="0"/>
              </a:rPr>
              <a:t>Being in Rome, he received inspirations from the works of Raphael, and Michael Angelo</a:t>
            </a:r>
          </a:p>
          <a:p>
            <a:r>
              <a:rPr lang="en-US" sz="2200" dirty="0">
                <a:latin typeface="Times New Roman" pitchFamily="18" charset="0"/>
                <a:cs typeface="Times New Roman" pitchFamily="18" charset="0"/>
              </a:rPr>
              <a:t>In 1779, through Quatremere de Quincy, he got information about the two excavated cities Pompeii (1748) and Herculaneum (1738)</a:t>
            </a:r>
          </a:p>
          <a:p>
            <a:r>
              <a:rPr lang="en-US" sz="2200" dirty="0">
                <a:latin typeface="Times New Roman" pitchFamily="18" charset="0"/>
                <a:cs typeface="Times New Roman" pitchFamily="18" charset="0"/>
              </a:rPr>
              <a:t>David supported the rebels through an art that asked for clear-headed thinking, stressed for self-sacrifice to the State (as can be seen in </a:t>
            </a:r>
            <a:r>
              <a:rPr lang="en-US" sz="2200" i="1" dirty="0">
                <a:latin typeface="Times New Roman" panose="02020603050405020304" pitchFamily="18" charset="0"/>
                <a:cs typeface="Times New Roman" panose="02020603050405020304" pitchFamily="18" charset="0"/>
              </a:rPr>
              <a:t>Oath of the </a:t>
            </a:r>
            <a:r>
              <a:rPr lang="en-US" sz="2200" i="1" dirty="0" err="1">
                <a:latin typeface="Times New Roman" panose="02020603050405020304" pitchFamily="18" charset="0"/>
                <a:cs typeface="Times New Roman" panose="02020603050405020304" pitchFamily="18" charset="0"/>
              </a:rPr>
              <a:t>Horatii</a:t>
            </a:r>
            <a:r>
              <a:rPr lang="en-US" sz="2200" dirty="0">
                <a:latin typeface="Times New Roman" panose="02020603050405020304" pitchFamily="18" charset="0"/>
                <a:cs typeface="Times New Roman" panose="02020603050405020304" pitchFamily="18" charset="0"/>
              </a:rPr>
              <a:t>)</a:t>
            </a:r>
            <a:endParaRPr lang="en-US" sz="24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7696200" cy="533400"/>
          </a:xfrm>
        </p:spPr>
        <p:txBody>
          <a:bodyPr>
            <a:normAutofit/>
          </a:bodyPr>
          <a:lstStyle/>
          <a:p>
            <a:pPr algn="ctr"/>
            <a:r>
              <a:rPr lang="en-US" sz="2800" dirty="0">
                <a:latin typeface="Times New Roman" pitchFamily="18" charset="0"/>
                <a:cs typeface="Times New Roman" pitchFamily="18" charset="0"/>
              </a:rPr>
              <a:t>Jacques Louis David (1748-1825)</a:t>
            </a:r>
            <a:endParaRPr lang="en-US" sz="2800" dirty="0"/>
          </a:p>
        </p:txBody>
      </p:sp>
      <p:sp>
        <p:nvSpPr>
          <p:cNvPr id="3" name="Content Placeholder 2"/>
          <p:cNvSpPr>
            <a:spLocks noGrp="1"/>
          </p:cNvSpPr>
          <p:nvPr>
            <p:ph idx="1"/>
          </p:nvPr>
        </p:nvSpPr>
        <p:spPr>
          <a:xfrm>
            <a:off x="76200" y="609600"/>
            <a:ext cx="11963400" cy="6248400"/>
          </a:xfrm>
        </p:spPr>
        <p:txBody>
          <a:bodyPr>
            <a:normAutofit fontScale="92500" lnSpcReduction="20000"/>
          </a:bodyPr>
          <a:lstStyle/>
          <a:p>
            <a:r>
              <a:rPr lang="en-US" sz="2400" dirty="0">
                <a:effectLst/>
                <a:latin typeface="Times New Roman" panose="02020603050405020304" pitchFamily="18" charset="0"/>
                <a:cs typeface="Times New Roman" panose="02020603050405020304" pitchFamily="18" charset="0"/>
              </a:rPr>
              <a:t>Although paintings such as </a:t>
            </a:r>
            <a:r>
              <a:rPr lang="en-US" sz="2400" i="1" dirty="0">
                <a:effectLst/>
                <a:latin typeface="Times New Roman" panose="02020603050405020304" pitchFamily="18" charset="0"/>
                <a:cs typeface="Times New Roman" panose="02020603050405020304" pitchFamily="18" charset="0"/>
              </a:rPr>
              <a:t>The Oath of the </a:t>
            </a:r>
            <a:r>
              <a:rPr lang="en-US" sz="2400" i="1" dirty="0" err="1">
                <a:effectLst/>
                <a:latin typeface="Times New Roman" panose="02020603050405020304" pitchFamily="18" charset="0"/>
                <a:cs typeface="Times New Roman" panose="02020603050405020304" pitchFamily="18" charset="0"/>
              </a:rPr>
              <a:t>Horatii</a:t>
            </a:r>
            <a:r>
              <a:rPr lang="en-US" sz="2400" dirty="0">
                <a:effectLst/>
                <a:latin typeface="Times New Roman" panose="02020603050405020304" pitchFamily="18" charset="0"/>
                <a:cs typeface="Times New Roman" panose="02020603050405020304" pitchFamily="18" charset="0"/>
              </a:rPr>
              <a:t> and </a:t>
            </a:r>
            <a:r>
              <a:rPr lang="en-US" sz="2400" i="1" dirty="0">
                <a:effectLst/>
                <a:latin typeface="Times New Roman" panose="02020603050405020304" pitchFamily="18" charset="0"/>
                <a:cs typeface="Times New Roman" panose="02020603050405020304" pitchFamily="18" charset="0"/>
              </a:rPr>
              <a:t>Death of Socrates</a:t>
            </a:r>
            <a:r>
              <a:rPr lang="en-US" sz="2400" dirty="0">
                <a:effectLst/>
                <a:latin typeface="Times New Roman" panose="02020603050405020304" pitchFamily="18" charset="0"/>
                <a:cs typeface="Times New Roman" panose="02020603050405020304" pitchFamily="18" charset="0"/>
              </a:rPr>
              <a:t> would come to be associated with the Revolution of 1789, David’s earliest successes were iconic images of heroism and noble deeds, commissioned by royal and aristocratic patrons, who adopted the classical style as the latest trend. A political chameleon, David adapted this Neoclassical style to remain successful throughout the tumultuous climate of the late-18</a:t>
            </a:r>
            <a:r>
              <a:rPr lang="en-US" sz="2400" baseline="30000" dirty="0">
                <a:effectLst/>
                <a:latin typeface="Times New Roman" panose="02020603050405020304" pitchFamily="18" charset="0"/>
                <a:cs typeface="Times New Roman" panose="02020603050405020304" pitchFamily="18" charset="0"/>
              </a:rPr>
              <a:t>th</a:t>
            </a:r>
            <a:r>
              <a:rPr lang="en-US" sz="2400" dirty="0">
                <a:effectLst/>
                <a:latin typeface="Times New Roman" panose="02020603050405020304" pitchFamily="18" charset="0"/>
                <a:cs typeface="Times New Roman" panose="02020603050405020304" pitchFamily="18" charset="0"/>
              </a:rPr>
              <a:t> and early-19</a:t>
            </a:r>
            <a:r>
              <a:rPr lang="en-US" sz="2400" baseline="30000" dirty="0">
                <a:effectLst/>
                <a:latin typeface="Times New Roman" panose="02020603050405020304" pitchFamily="18" charset="0"/>
                <a:cs typeface="Times New Roman" panose="02020603050405020304" pitchFamily="18" charset="0"/>
              </a:rPr>
              <a:t>th</a:t>
            </a:r>
            <a:r>
              <a:rPr lang="en-US" sz="2400" dirty="0">
                <a:effectLst/>
                <a:latin typeface="Times New Roman" panose="02020603050405020304" pitchFamily="18" charset="0"/>
                <a:cs typeface="Times New Roman" panose="02020603050405020304" pitchFamily="18" charset="0"/>
              </a:rPr>
              <a:t> centuries. He secured important commissions from the monarchy, the Revolutionary government, and Napoleon Bonaparte, all of whom used David’s classicism to legitimize their claim to authority.</a:t>
            </a:r>
          </a:p>
          <a:p>
            <a:r>
              <a:rPr lang="en-US" sz="2400" dirty="0">
                <a:effectLst/>
                <a:latin typeface="Times New Roman" panose="02020603050405020304" pitchFamily="18" charset="0"/>
                <a:cs typeface="Times New Roman" panose="02020603050405020304" pitchFamily="18" charset="0"/>
              </a:rPr>
              <a:t>Although he is most often identified with his activities during the French Revolution, during which he served on the National Council and organized propaganda, David was adept politically and adjusted his art to fit the needs of each of his patron. This ability provided an example for working with contemporary subjects and of modifying to fit different political engagements.</a:t>
            </a:r>
          </a:p>
          <a:p>
            <a:r>
              <a:rPr lang="en-US" sz="2400" dirty="0">
                <a:effectLst/>
                <a:latin typeface="Times New Roman" panose="02020603050405020304" pitchFamily="18" charset="0"/>
                <a:cs typeface="Times New Roman" panose="02020603050405020304" pitchFamily="18" charset="0"/>
              </a:rPr>
              <a:t>The Academy taught drawing; to learn to paint, students would apprentice in the studio of a master. David’s studio became the most important training ground for artists of the late-18</a:t>
            </a:r>
            <a:r>
              <a:rPr lang="en-US" sz="2400" baseline="30000" dirty="0">
                <a:effectLst/>
                <a:latin typeface="Times New Roman" panose="02020603050405020304" pitchFamily="18" charset="0"/>
                <a:cs typeface="Times New Roman" panose="02020603050405020304" pitchFamily="18" charset="0"/>
              </a:rPr>
              <a:t>th</a:t>
            </a:r>
            <a:r>
              <a:rPr lang="en-US" sz="2400" dirty="0">
                <a:effectLst/>
                <a:latin typeface="Times New Roman" panose="02020603050405020304" pitchFamily="18" charset="0"/>
                <a:cs typeface="Times New Roman" panose="02020603050405020304" pitchFamily="18" charset="0"/>
              </a:rPr>
              <a:t> and early-19</a:t>
            </a:r>
            <a:r>
              <a:rPr lang="en-US" sz="2400" baseline="30000" dirty="0">
                <a:effectLst/>
                <a:latin typeface="Times New Roman" panose="02020603050405020304" pitchFamily="18" charset="0"/>
                <a:cs typeface="Times New Roman" panose="02020603050405020304" pitchFamily="18" charset="0"/>
              </a:rPr>
              <a:t>th</a:t>
            </a:r>
            <a:r>
              <a:rPr lang="en-US" sz="2400" dirty="0">
                <a:effectLst/>
                <a:latin typeface="Times New Roman" panose="02020603050405020304" pitchFamily="18" charset="0"/>
                <a:cs typeface="Times New Roman" panose="02020603050405020304" pitchFamily="18" charset="0"/>
              </a:rPr>
              <a:t> centuries. Although many of his students would eventually rebel against this model and turn towards the burgeoning Romantic movement and its spiritual questioning, his legacy was established through generations of artists who could trace their instruction back to David’s studio - his most famous student was Jean-Auguste-Dominique Ingres.</a:t>
            </a: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4578873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Damask</Template>
  <TotalTime>387</TotalTime>
  <Words>1575</Words>
  <Application>Microsoft Office PowerPoint</Application>
  <PresentationFormat>Widescreen</PresentationFormat>
  <Paragraphs>69</Paragraphs>
  <Slides>22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Bookman Old Style</vt:lpstr>
      <vt:lpstr>Calibri</vt:lpstr>
      <vt:lpstr>Rockwell</vt:lpstr>
      <vt:lpstr>Times New Roman</vt:lpstr>
      <vt:lpstr>Wingdings</vt:lpstr>
      <vt:lpstr>Damask</vt:lpstr>
      <vt:lpstr>NEO-CLASSICISM with reference to Jacques louis david</vt:lpstr>
      <vt:lpstr>PowerPoint Presentation</vt:lpstr>
      <vt:lpstr>NEO-CLASSICISM</vt:lpstr>
      <vt:lpstr>NEO-CLASSICISM</vt:lpstr>
      <vt:lpstr>NEO-CLASSICISM</vt:lpstr>
      <vt:lpstr>Main features of NEO-CLASSICISM</vt:lpstr>
      <vt:lpstr>Main features of NEO-CLASSICISM</vt:lpstr>
      <vt:lpstr>Jacques Louis David (1748-1825)</vt:lpstr>
      <vt:lpstr>Jacques Louis David (1748-1825)</vt:lpstr>
      <vt:lpstr>    Oath of the Horatii</vt:lpstr>
      <vt:lpstr>    The Sabine Women</vt:lpstr>
      <vt:lpstr>Death of Marat</vt:lpstr>
      <vt:lpstr>      Death of Socrates</vt:lpstr>
      <vt:lpstr>       Brutus Receiving the body of his son</vt:lpstr>
      <vt:lpstr>      Oath of the Tennis Court</vt:lpstr>
      <vt:lpstr>      Coronation of Napoleon</vt:lpstr>
      <vt:lpstr> Napoleon at St-Bernard</vt:lpstr>
      <vt:lpstr>          Madame Jacques-Louis Leblanc</vt:lpstr>
      <vt:lpstr>Madame-Recamier</vt:lpstr>
      <vt:lpstr>      Princess de Broglie</vt:lpstr>
      <vt:lpstr>       Madam Recamier</vt:lpstr>
      <vt:lpstr>Preliminary drawings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NEO-CLASSICISM</dc:title>
  <dc:creator>acer</dc:creator>
  <cp:lastModifiedBy>Admin</cp:lastModifiedBy>
  <cp:revision>65</cp:revision>
  <dcterms:created xsi:type="dcterms:W3CDTF">2012-09-24T18:08:55Z</dcterms:created>
  <dcterms:modified xsi:type="dcterms:W3CDTF">2020-05-13T17:45:13Z</dcterms:modified>
</cp:coreProperties>
</file>